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ata"/>
      <p:regular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Didact Gothic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9AA0A6"/>
          </p15:clr>
        </p15:guide>
        <p15:guide id="2" orient="horz" pos="1728">
          <p15:clr>
            <a:srgbClr val="9AA0A6"/>
          </p15:clr>
        </p15:guide>
        <p15:guide id="3" orient="horz" pos="738">
          <p15:clr>
            <a:srgbClr val="9AA0A6"/>
          </p15:clr>
        </p15:guide>
        <p15:guide id="4" orient="horz" pos="1391">
          <p15:clr>
            <a:srgbClr val="9AA0A6"/>
          </p15:clr>
        </p15:guide>
        <p15:guide id="5" orient="horz" pos="2110">
          <p15:clr>
            <a:srgbClr val="9AA0A6"/>
          </p15:clr>
        </p15:guide>
        <p15:guide id="6" pos="438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1728" orient="horz"/>
        <p:guide pos="738" orient="horz"/>
        <p:guide pos="1391" orient="horz"/>
        <p:guide pos="2110" orient="horz"/>
        <p:guide pos="43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1" Type="http://schemas.openxmlformats.org/officeDocument/2006/relationships/font" Target="fonts/Didact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font" Target="fonts/Prata-regular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f4bd203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f4bd203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f6f6f201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f6f6f201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f6f6f201e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f6f6f201e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1249ffc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1249ffc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1249ffcf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1249ffcf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f2cce1e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f2cce1e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1249ffcf0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1249ffcf0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782e2f4a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782e2f4a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1249ffcf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1249ffcf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782e2f4a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782e2f4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893275" y="1589075"/>
            <a:ext cx="44601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893275" y="3544775"/>
            <a:ext cx="38292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3293925"/>
            <a:ext cx="9144000" cy="187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713250" y="7912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57200" y="311725"/>
            <a:ext cx="8880300" cy="4894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 txBox="1"/>
          <p:nvPr>
            <p:ph type="title"/>
          </p:nvPr>
        </p:nvSpPr>
        <p:spPr>
          <a:xfrm>
            <a:off x="1613950" y="2188025"/>
            <a:ext cx="28071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2" type="title"/>
          </p:nvPr>
        </p:nvSpPr>
        <p:spPr>
          <a:xfrm>
            <a:off x="1005546" y="146886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1005546" y="23367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1613950" y="3933075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5" type="title"/>
          </p:nvPr>
        </p:nvSpPr>
        <p:spPr>
          <a:xfrm>
            <a:off x="1613950" y="1348800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6" type="title"/>
          </p:nvPr>
        </p:nvSpPr>
        <p:spPr>
          <a:xfrm>
            <a:off x="1613950" y="3065150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1005546" y="318521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1005546" y="40531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613950" y="1624345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1613950" y="3350220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3" type="subTitle"/>
          </p:nvPr>
        </p:nvSpPr>
        <p:spPr>
          <a:xfrm>
            <a:off x="1613950" y="246749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1613950" y="421254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5220275" y="-10975"/>
            <a:ext cx="3981000" cy="515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5" type="title"/>
          </p:nvPr>
        </p:nvSpPr>
        <p:spPr>
          <a:xfrm>
            <a:off x="713225" y="59743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452250" y="846900"/>
            <a:ext cx="6802500" cy="344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629800" y="1592600"/>
            <a:ext cx="474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4013325" y="2263300"/>
            <a:ext cx="43620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713235" y="18480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5"/>
          <p:cNvSpPr/>
          <p:nvPr/>
        </p:nvSpPr>
        <p:spPr>
          <a:xfrm>
            <a:off x="4382025" y="759325"/>
            <a:ext cx="4065900" cy="467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862450" y="34768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24450" y="37355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2" type="title"/>
          </p:nvPr>
        </p:nvSpPr>
        <p:spPr>
          <a:xfrm>
            <a:off x="6525755" y="34768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3" type="subTitle"/>
          </p:nvPr>
        </p:nvSpPr>
        <p:spPr>
          <a:xfrm>
            <a:off x="6087755" y="37355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4" type="title"/>
          </p:nvPr>
        </p:nvSpPr>
        <p:spPr>
          <a:xfrm>
            <a:off x="3690150" y="30196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5" type="subTitle"/>
          </p:nvPr>
        </p:nvSpPr>
        <p:spPr>
          <a:xfrm>
            <a:off x="3252150" y="32783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0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2105100" y="2523638"/>
            <a:ext cx="49338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 rot="5400000">
            <a:off x="4050300" y="-2295925"/>
            <a:ext cx="1043400" cy="548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-82775" y="467600"/>
            <a:ext cx="9356400" cy="414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" type="title"/>
          </p:nvPr>
        </p:nvSpPr>
        <p:spPr>
          <a:xfrm>
            <a:off x="1882875" y="15852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496175" y="18527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3" type="title"/>
          </p:nvPr>
        </p:nvSpPr>
        <p:spPr>
          <a:xfrm>
            <a:off x="1882875" y="30969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4" type="subTitle"/>
          </p:nvPr>
        </p:nvSpPr>
        <p:spPr>
          <a:xfrm>
            <a:off x="1496175" y="3371347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5" type="title"/>
          </p:nvPr>
        </p:nvSpPr>
        <p:spPr>
          <a:xfrm>
            <a:off x="5301846" y="15852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6" type="subTitle"/>
          </p:nvPr>
        </p:nvSpPr>
        <p:spPr>
          <a:xfrm>
            <a:off x="4915146" y="18527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7" type="title"/>
          </p:nvPr>
        </p:nvSpPr>
        <p:spPr>
          <a:xfrm>
            <a:off x="5301846" y="309712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8" type="subTitle"/>
          </p:nvPr>
        </p:nvSpPr>
        <p:spPr>
          <a:xfrm>
            <a:off x="4915146" y="3370902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8"/>
          <p:cNvSpPr/>
          <p:nvPr/>
        </p:nvSpPr>
        <p:spPr>
          <a:xfrm rot="5400000">
            <a:off x="-1202025" y="3496000"/>
            <a:ext cx="2762400" cy="59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-20775" y="-790250"/>
            <a:ext cx="8839200" cy="5638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6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-344625" y="2965550"/>
            <a:ext cx="9982200" cy="237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 rot="5400000">
            <a:off x="5037075" y="1553300"/>
            <a:ext cx="2378400" cy="290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1" name="Google Shape;101;p19"/>
          <p:cNvSpPr/>
          <p:nvPr/>
        </p:nvSpPr>
        <p:spPr>
          <a:xfrm rot="5400000">
            <a:off x="1728525" y="1553300"/>
            <a:ext cx="2378400" cy="29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92225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1560838" y="3204050"/>
            <a:ext cx="27432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2" type="subTitle"/>
          </p:nvPr>
        </p:nvSpPr>
        <p:spPr>
          <a:xfrm>
            <a:off x="4839962" y="3204050"/>
            <a:ext cx="27432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3" type="title"/>
          </p:nvPr>
        </p:nvSpPr>
        <p:spPr>
          <a:xfrm>
            <a:off x="1865338" y="29434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4" type="title"/>
          </p:nvPr>
        </p:nvSpPr>
        <p:spPr>
          <a:xfrm>
            <a:off x="5144462" y="29434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1856675"/>
            <a:ext cx="9144000" cy="22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1223325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856875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2" type="title"/>
          </p:nvPr>
        </p:nvSpPr>
        <p:spPr>
          <a:xfrm>
            <a:off x="6261975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3" type="subTitle"/>
          </p:nvPr>
        </p:nvSpPr>
        <p:spPr>
          <a:xfrm>
            <a:off x="5895525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4" type="title"/>
          </p:nvPr>
        </p:nvSpPr>
        <p:spPr>
          <a:xfrm>
            <a:off x="3752400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5" type="subTitle"/>
          </p:nvPr>
        </p:nvSpPr>
        <p:spPr>
          <a:xfrm>
            <a:off x="3385950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85925" y="-195075"/>
            <a:ext cx="4584300" cy="551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632475" y="22609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998750" y="1886475"/>
            <a:ext cx="3057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00"/>
              <a:buNone/>
              <a:defRPr sz="20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809175" y="30627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-166250" y="748875"/>
            <a:ext cx="9005100" cy="3657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8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-133350" y="2474175"/>
            <a:ext cx="9391500" cy="26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2078825" y="4183375"/>
            <a:ext cx="52293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223325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856875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title"/>
          </p:nvPr>
        </p:nvSpPr>
        <p:spPr>
          <a:xfrm>
            <a:off x="6261975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3" type="subTitle"/>
          </p:nvPr>
        </p:nvSpPr>
        <p:spPr>
          <a:xfrm>
            <a:off x="5895525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4" type="title"/>
          </p:nvPr>
        </p:nvSpPr>
        <p:spPr>
          <a:xfrm>
            <a:off x="3752400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3385950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2"/>
          <p:cNvSpPr/>
          <p:nvPr/>
        </p:nvSpPr>
        <p:spPr>
          <a:xfrm>
            <a:off x="-435375" y="4086550"/>
            <a:ext cx="2205300" cy="4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836811" y="1958850"/>
            <a:ext cx="2421600" cy="2106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3361200" y="1958850"/>
            <a:ext cx="2421600" cy="2106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85589" y="1958850"/>
            <a:ext cx="2421600" cy="2106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9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1043779" y="1754375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1059229" y="2064083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3" type="subTitle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4" type="title"/>
          </p:nvPr>
        </p:nvSpPr>
        <p:spPr>
          <a:xfrm>
            <a:off x="3631360" y="1754375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5" type="subTitle"/>
          </p:nvPr>
        </p:nvSpPr>
        <p:spPr>
          <a:xfrm>
            <a:off x="3639010" y="20640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6" type="title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7" type="subTitle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8" type="title"/>
          </p:nvPr>
        </p:nvSpPr>
        <p:spPr>
          <a:xfrm>
            <a:off x="6215127" y="1754375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9" type="subTitle"/>
          </p:nvPr>
        </p:nvSpPr>
        <p:spPr>
          <a:xfrm>
            <a:off x="6219627" y="20640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3" type="title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4" type="subTitle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5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2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862450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424450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2" type="title"/>
          </p:nvPr>
        </p:nvSpPr>
        <p:spPr>
          <a:xfrm>
            <a:off x="6525755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6087755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4" type="title"/>
          </p:nvPr>
        </p:nvSpPr>
        <p:spPr>
          <a:xfrm>
            <a:off x="3690150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5" type="subTitle"/>
          </p:nvPr>
        </p:nvSpPr>
        <p:spPr>
          <a:xfrm>
            <a:off x="3252150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rot="5400000">
            <a:off x="3089175" y="-1088700"/>
            <a:ext cx="3154500" cy="933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41079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5"/>
          <p:cNvSpPr/>
          <p:nvPr/>
        </p:nvSpPr>
        <p:spPr>
          <a:xfrm>
            <a:off x="804975" y="-555475"/>
            <a:ext cx="26757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2" type="title"/>
          </p:nvPr>
        </p:nvSpPr>
        <p:spPr>
          <a:xfrm>
            <a:off x="1603221" y="1785405"/>
            <a:ext cx="15111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613925" y="2056580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3" type="title"/>
          </p:nvPr>
        </p:nvSpPr>
        <p:spPr>
          <a:xfrm>
            <a:off x="1603125" y="3477975"/>
            <a:ext cx="15111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4" type="subTitle"/>
          </p:nvPr>
        </p:nvSpPr>
        <p:spPr>
          <a:xfrm>
            <a:off x="1613330" y="374060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5" type="title"/>
          </p:nvPr>
        </p:nvSpPr>
        <p:spPr>
          <a:xfrm>
            <a:off x="5032000" y="1785405"/>
            <a:ext cx="15111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6" type="subTitle"/>
          </p:nvPr>
        </p:nvSpPr>
        <p:spPr>
          <a:xfrm>
            <a:off x="5032825" y="2056580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7" type="title"/>
          </p:nvPr>
        </p:nvSpPr>
        <p:spPr>
          <a:xfrm>
            <a:off x="5022125" y="3478125"/>
            <a:ext cx="15111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8" type="subTitle"/>
          </p:nvPr>
        </p:nvSpPr>
        <p:spPr>
          <a:xfrm>
            <a:off x="5032825" y="374015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1" type="subTitle"/>
          </p:nvPr>
        </p:nvSpPr>
        <p:spPr>
          <a:xfrm>
            <a:off x="653699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2" type="subTitle"/>
          </p:nvPr>
        </p:nvSpPr>
        <p:spPr>
          <a:xfrm>
            <a:off x="3439674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3" type="subTitle"/>
          </p:nvPr>
        </p:nvSpPr>
        <p:spPr>
          <a:xfrm>
            <a:off x="6203701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hasCustomPrompt="1" type="title"/>
          </p:nvPr>
        </p:nvSpPr>
        <p:spPr>
          <a:xfrm>
            <a:off x="588299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7"/>
          <p:cNvSpPr txBox="1"/>
          <p:nvPr>
            <p:ph hasCustomPrompt="1" idx="4" type="title"/>
          </p:nvPr>
        </p:nvSpPr>
        <p:spPr>
          <a:xfrm>
            <a:off x="3363300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7"/>
          <p:cNvSpPr txBox="1"/>
          <p:nvPr>
            <p:ph hasCustomPrompt="1" idx="5" type="title"/>
          </p:nvPr>
        </p:nvSpPr>
        <p:spPr>
          <a:xfrm>
            <a:off x="6138301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7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8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0" name="Google Shape;180;p28"/>
          <p:cNvSpPr txBox="1"/>
          <p:nvPr>
            <p:ph idx="2" type="subTitle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1218075"/>
            <a:ext cx="9163200" cy="39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655381" y="454500"/>
            <a:ext cx="3810900" cy="423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4680844" y="454500"/>
            <a:ext cx="3810900" cy="423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986327" y="240070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5056873" y="240070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707377" y="19095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3" type="title"/>
          </p:nvPr>
        </p:nvSpPr>
        <p:spPr>
          <a:xfrm>
            <a:off x="5777923" y="19095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-672380" y="1085850"/>
            <a:ext cx="16587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8157670" y="3600450"/>
            <a:ext cx="16587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077100" y="2251100"/>
            <a:ext cx="38502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1077100" y="1121275"/>
            <a:ext cx="439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564200" y="-191700"/>
            <a:ext cx="83328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1028700"/>
            <a:ext cx="9144000" cy="30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545550" y="467600"/>
            <a:ext cx="8052900" cy="414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" name="Google Shape;41;p9"/>
          <p:cNvSpPr txBox="1"/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105100" y="2523638"/>
            <a:ext cx="49338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886250" y="1919025"/>
            <a:ext cx="53715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Prata"/>
              <a:buNone/>
              <a:defRPr sz="27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6F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ctrTitle"/>
          </p:nvPr>
        </p:nvSpPr>
        <p:spPr>
          <a:xfrm>
            <a:off x="3893275" y="1589075"/>
            <a:ext cx="45699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Histogram-based SVM for Semi-conductor classification</a:t>
            </a:r>
            <a:endParaRPr sz="3200">
              <a:solidFill>
                <a:schemeClr val="dk1"/>
              </a:solidFill>
            </a:endParaRPr>
          </a:p>
        </p:txBody>
      </p:sp>
      <p:cxnSp>
        <p:nvCxnSpPr>
          <p:cNvPr id="186" name="Google Shape;186;p29"/>
          <p:cNvCxnSpPr/>
          <p:nvPr/>
        </p:nvCxnSpPr>
        <p:spPr>
          <a:xfrm>
            <a:off x="4027875" y="3473081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8" name="Google Shape;288;p38"/>
          <p:cNvSpPr txBox="1"/>
          <p:nvPr>
            <p:ph type="title"/>
          </p:nvPr>
        </p:nvSpPr>
        <p:spPr>
          <a:xfrm>
            <a:off x="294325" y="626898"/>
            <a:ext cx="7717500" cy="3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89" name="Google Shape;289;p38"/>
          <p:cNvSpPr txBox="1"/>
          <p:nvPr>
            <p:ph idx="4294967295" type="subTitle"/>
          </p:nvPr>
        </p:nvSpPr>
        <p:spPr>
          <a:xfrm>
            <a:off x="2649325" y="2494327"/>
            <a:ext cx="30075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Q&amp;A</a:t>
            </a:r>
            <a:endParaRPr sz="5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5" type="title"/>
          </p:nvPr>
        </p:nvSpPr>
        <p:spPr>
          <a:xfrm>
            <a:off x="713225" y="597435"/>
            <a:ext cx="57681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2" name="Google Shape;192;p30"/>
          <p:cNvSpPr txBox="1"/>
          <p:nvPr>
            <p:ph idx="1" type="subTitle"/>
          </p:nvPr>
        </p:nvSpPr>
        <p:spPr>
          <a:xfrm>
            <a:off x="1613950" y="1624345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data of images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3" name="Google Shape;193;p30"/>
          <p:cNvSpPr txBox="1"/>
          <p:nvPr>
            <p:ph idx="5" type="title"/>
          </p:nvPr>
        </p:nvSpPr>
        <p:spPr>
          <a:xfrm>
            <a:off x="1613950" y="1348800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4" name="Google Shape;194;p30"/>
          <p:cNvSpPr txBox="1"/>
          <p:nvPr>
            <p:ph type="title"/>
          </p:nvPr>
        </p:nvSpPr>
        <p:spPr>
          <a:xfrm>
            <a:off x="1613950" y="2188025"/>
            <a:ext cx="28071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5" name="Google Shape;195;p30"/>
          <p:cNvSpPr txBox="1"/>
          <p:nvPr>
            <p:ph idx="13" type="subTitle"/>
          </p:nvPr>
        </p:nvSpPr>
        <p:spPr>
          <a:xfrm>
            <a:off x="1613950" y="246749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histogram-based SVM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6" name="Google Shape;196;p30"/>
          <p:cNvSpPr txBox="1"/>
          <p:nvPr>
            <p:ph idx="2" type="title"/>
          </p:nvPr>
        </p:nvSpPr>
        <p:spPr>
          <a:xfrm>
            <a:off x="1005546" y="146886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01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7" name="Google Shape;197;p30"/>
          <p:cNvSpPr txBox="1"/>
          <p:nvPr>
            <p:ph idx="3" type="title"/>
          </p:nvPr>
        </p:nvSpPr>
        <p:spPr>
          <a:xfrm>
            <a:off x="1005546" y="23367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02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8" name="Google Shape;198;p30"/>
          <p:cNvSpPr txBox="1"/>
          <p:nvPr>
            <p:ph idx="6" type="title"/>
          </p:nvPr>
        </p:nvSpPr>
        <p:spPr>
          <a:xfrm>
            <a:off x="1613950" y="3065150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9" name="Google Shape;199;p30"/>
          <p:cNvSpPr txBox="1"/>
          <p:nvPr>
            <p:ph idx="9" type="subTitle"/>
          </p:nvPr>
        </p:nvSpPr>
        <p:spPr>
          <a:xfrm>
            <a:off x="1613950" y="3350220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of model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0" name="Google Shape;200;p30"/>
          <p:cNvSpPr txBox="1"/>
          <p:nvPr>
            <p:ph idx="4" type="title"/>
          </p:nvPr>
        </p:nvSpPr>
        <p:spPr>
          <a:xfrm>
            <a:off x="1613950" y="3933075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01" name="Google Shape;201;p30"/>
          <p:cNvSpPr txBox="1"/>
          <p:nvPr>
            <p:ph idx="14" type="subTitle"/>
          </p:nvPr>
        </p:nvSpPr>
        <p:spPr>
          <a:xfrm>
            <a:off x="1613950" y="421254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reasons for failure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2" name="Google Shape;202;p30"/>
          <p:cNvSpPr txBox="1"/>
          <p:nvPr>
            <p:ph idx="7" type="title"/>
          </p:nvPr>
        </p:nvSpPr>
        <p:spPr>
          <a:xfrm>
            <a:off x="1005546" y="318521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03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03" name="Google Shape;203;p30"/>
          <p:cNvSpPr txBox="1"/>
          <p:nvPr>
            <p:ph idx="8" type="title"/>
          </p:nvPr>
        </p:nvSpPr>
        <p:spPr>
          <a:xfrm>
            <a:off x="1005546" y="40531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04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204" name="Google Shape;204;p30"/>
          <p:cNvCxnSpPr/>
          <p:nvPr/>
        </p:nvCxnSpPr>
        <p:spPr>
          <a:xfrm>
            <a:off x="819525" y="117175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0" l="26487" r="38471" t="0"/>
          <a:stretch/>
        </p:blipFill>
        <p:spPr>
          <a:xfrm>
            <a:off x="5165240" y="0"/>
            <a:ext cx="4019669" cy="52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1"/>
          <p:cNvCxnSpPr/>
          <p:nvPr/>
        </p:nvCxnSpPr>
        <p:spPr>
          <a:xfrm>
            <a:off x="836650" y="1168851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1002150" y="1864425"/>
            <a:ext cx="25470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Reasons for choosing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Histogram data: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It is computationally efficient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It is good for object classification task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type="title"/>
          </p:nvPr>
        </p:nvSpPr>
        <p:spPr>
          <a:xfrm>
            <a:off x="308750" y="457200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/>
              <a:t>Data Preparation</a:t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 rot="10800000">
            <a:off x="4360150" y="4355000"/>
            <a:ext cx="4134000" cy="1120800"/>
          </a:xfrm>
          <a:prstGeom prst="rect">
            <a:avLst/>
          </a:prstGeom>
          <a:solidFill>
            <a:srgbClr val="F5F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214" name="Google Shape;214;p31"/>
          <p:cNvGrpSpPr/>
          <p:nvPr/>
        </p:nvGrpSpPr>
        <p:grpSpPr>
          <a:xfrm>
            <a:off x="5861290" y="2024627"/>
            <a:ext cx="1221038" cy="1291463"/>
            <a:chOff x="861113" y="2885746"/>
            <a:chExt cx="333809" cy="373277"/>
          </a:xfrm>
        </p:grpSpPr>
        <p:sp>
          <p:nvSpPr>
            <p:cNvPr id="215" name="Google Shape;215;p31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31"/>
          <p:cNvSpPr txBox="1"/>
          <p:nvPr/>
        </p:nvSpPr>
        <p:spPr>
          <a:xfrm>
            <a:off x="5409338" y="3298103"/>
            <a:ext cx="201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Your logo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975" y="1937000"/>
            <a:ext cx="4019550" cy="23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4384425" y="903300"/>
            <a:ext cx="4042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Didact Gothic"/>
                <a:ea typeface="Didact Gothic"/>
                <a:cs typeface="Didact Gothic"/>
                <a:sym typeface="Didact Gothic"/>
              </a:rPr>
              <a:t>256 bins Histogram data for Grey Scale images</a:t>
            </a:r>
            <a:endParaRPr sz="23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idx="1" type="subTitle"/>
          </p:nvPr>
        </p:nvSpPr>
        <p:spPr>
          <a:xfrm>
            <a:off x="986327" y="240070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6" name="Google Shape;226;p32"/>
          <p:cNvSpPr txBox="1"/>
          <p:nvPr>
            <p:ph type="title"/>
          </p:nvPr>
        </p:nvSpPr>
        <p:spPr>
          <a:xfrm>
            <a:off x="1228075" y="1021000"/>
            <a:ext cx="28590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</a:t>
            </a:r>
            <a:r>
              <a:rPr lang="en" sz="1700"/>
              <a:t>ood Semi-conductors</a:t>
            </a:r>
            <a:endParaRPr sz="1700"/>
          </a:p>
        </p:txBody>
      </p:sp>
      <p:sp>
        <p:nvSpPr>
          <p:cNvPr id="227" name="Google Shape;227;p32"/>
          <p:cNvSpPr txBox="1"/>
          <p:nvPr>
            <p:ph idx="3" type="title"/>
          </p:nvPr>
        </p:nvSpPr>
        <p:spPr>
          <a:xfrm>
            <a:off x="5056875" y="11000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Defective Semi-conductors</a:t>
            </a:r>
            <a:endParaRPr sz="1700"/>
          </a:p>
        </p:txBody>
      </p:sp>
      <p:cxnSp>
        <p:nvCxnSpPr>
          <p:cNvPr id="228" name="Google Shape;228;p32"/>
          <p:cNvCxnSpPr/>
          <p:nvPr/>
        </p:nvCxnSpPr>
        <p:spPr>
          <a:xfrm>
            <a:off x="2334013" y="1487797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2"/>
          <p:cNvCxnSpPr/>
          <p:nvPr/>
        </p:nvCxnSpPr>
        <p:spPr>
          <a:xfrm>
            <a:off x="6283713" y="1487788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75" y="1828763"/>
            <a:ext cx="304800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425" y="1881163"/>
            <a:ext cx="29432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2445275" y="1000350"/>
            <a:ext cx="474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2. Methodology</a:t>
            </a:r>
            <a:endParaRPr/>
          </a:p>
        </p:txBody>
      </p:sp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4013325" y="2263300"/>
            <a:ext cx="4362000" cy="18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Binary SVM Model</a:t>
            </a:r>
            <a:endParaRPr sz="20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</a:pPr>
            <a:r>
              <a:rPr lang="en" sz="1500"/>
              <a:t>Rbf kernel</a:t>
            </a:r>
            <a:endParaRPr sz="15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500"/>
              <a:t>8:2 split of train:test set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33"/>
          <p:cNvCxnSpPr/>
          <p:nvPr/>
        </p:nvCxnSpPr>
        <p:spPr>
          <a:xfrm>
            <a:off x="4143325" y="1785838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7745800" y="-552450"/>
            <a:ext cx="1512600" cy="592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Result</a:t>
            </a: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445803" y="1168427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Accuracy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439325" y="1505600"/>
            <a:ext cx="133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0.7027698863636364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445803" y="2265310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Precision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439335" y="2600473"/>
            <a:ext cx="1297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0.7255851493139629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445803" y="3411838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Recall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439335" y="3746402"/>
            <a:ext cx="1297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0.6439828080229226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1" name="Google Shape;251;p34"/>
          <p:cNvSpPr/>
          <p:nvPr/>
        </p:nvSpPr>
        <p:spPr>
          <a:xfrm flipH="1">
            <a:off x="241467" y="1262463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252" name="Google Shape;252;p34"/>
          <p:cNvSpPr/>
          <p:nvPr/>
        </p:nvSpPr>
        <p:spPr>
          <a:xfrm flipH="1">
            <a:off x="241467" y="2378053"/>
            <a:ext cx="163200" cy="1632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253" name="Google Shape;253;p34"/>
          <p:cNvSpPr/>
          <p:nvPr/>
        </p:nvSpPr>
        <p:spPr>
          <a:xfrm flipH="1">
            <a:off x="241467" y="3520452"/>
            <a:ext cx="163200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>
            <a:off x="1030838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25" y="1275600"/>
            <a:ext cx="2809151" cy="259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875" y="1292489"/>
            <a:ext cx="3458154" cy="25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Validation Result</a:t>
            </a:r>
            <a:endParaRPr/>
          </a:p>
        </p:txBody>
      </p:sp>
      <p:cxnSp>
        <p:nvCxnSpPr>
          <p:cNvPr id="262" name="Google Shape;262;p35"/>
          <p:cNvCxnSpPr/>
          <p:nvPr/>
        </p:nvCxnSpPr>
        <p:spPr>
          <a:xfrm>
            <a:off x="1030838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5"/>
          <p:cNvSpPr txBox="1"/>
          <p:nvPr/>
        </p:nvSpPr>
        <p:spPr>
          <a:xfrm>
            <a:off x="1030850" y="1589975"/>
            <a:ext cx="3707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Kaggle Score: 0.20171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1030850" y="2207500"/>
            <a:ext cx="3707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Prediction Probabilities: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50" y="2744325"/>
            <a:ext cx="3926419" cy="21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Review</a:t>
            </a:r>
            <a:endParaRPr/>
          </a:p>
        </p:txBody>
      </p:sp>
      <p:sp>
        <p:nvSpPr>
          <p:cNvPr id="271" name="Google Shape;271;p36"/>
          <p:cNvSpPr txBox="1"/>
          <p:nvPr>
            <p:ph idx="2" type="title"/>
          </p:nvPr>
        </p:nvSpPr>
        <p:spPr>
          <a:xfrm>
            <a:off x="1882863" y="21086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descriptive data feature</a:t>
            </a:r>
            <a:endParaRPr/>
          </a:p>
        </p:txBody>
      </p:sp>
      <p:sp>
        <p:nvSpPr>
          <p:cNvPr id="272" name="Google Shape;272;p36"/>
          <p:cNvSpPr txBox="1"/>
          <p:nvPr>
            <p:ph idx="1" type="subTitle"/>
          </p:nvPr>
        </p:nvSpPr>
        <p:spPr>
          <a:xfrm>
            <a:off x="1496163" y="25350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RGB histogram is less descriptive than other histogram like HSV that includes brightness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 txBox="1"/>
          <p:nvPr>
            <p:ph idx="5" type="title"/>
          </p:nvPr>
        </p:nvSpPr>
        <p:spPr>
          <a:xfrm>
            <a:off x="5301834" y="21086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suitable Model</a:t>
            </a:r>
            <a:endParaRPr/>
          </a:p>
        </p:txBody>
      </p:sp>
      <p:sp>
        <p:nvSpPr>
          <p:cNvPr id="274" name="Google Shape;274;p36"/>
          <p:cNvSpPr txBox="1"/>
          <p:nvPr>
            <p:ph idx="6" type="subTitle"/>
          </p:nvPr>
        </p:nvSpPr>
        <p:spPr>
          <a:xfrm>
            <a:off x="4915134" y="25350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Histogram-based SVM is particularly useful for object classification instead of classifying non-distinct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36"/>
          <p:cNvCxnSpPr/>
          <p:nvPr/>
        </p:nvCxnSpPr>
        <p:spPr>
          <a:xfrm>
            <a:off x="3777138" y="1854584"/>
            <a:ext cx="158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cxnSp>
        <p:nvCxnSpPr>
          <p:cNvPr id="281" name="Google Shape;281;p37"/>
          <p:cNvCxnSpPr/>
          <p:nvPr/>
        </p:nvCxnSpPr>
        <p:spPr>
          <a:xfrm>
            <a:off x="1030838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7"/>
          <p:cNvSpPr txBox="1"/>
          <p:nvPr/>
        </p:nvSpPr>
        <p:spPr>
          <a:xfrm>
            <a:off x="902850" y="1676625"/>
            <a:ext cx="73383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AutoNum type="arabicPeriod"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Chapelle, O, Haffner, P, &amp; Vapnik, V.N. (1999). Support vector machines for histogram-based image classification. IEEE Transactions on Neural Networks, 10(5), 1055-1064.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AutoNum type="arabicPeriod"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Ahonen, T, Hadid, A, &amp; Pietikainen, M. (2006). Face Description with Local Binary Patterns: Application to Face Recognition. IEEE Transactions on Pattern Analysis and Machine Intelligence, 28(12), 2037-2041.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nual Review Pitch Deck by Slidesgo">
  <a:themeElements>
    <a:clrScheme name="Simple Light">
      <a:dk1>
        <a:srgbClr val="252525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84827B"/>
      </a:accent2>
      <a:accent3>
        <a:srgbClr val="EBE4E0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